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83E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3" autoAdjust="0"/>
  </p:normalViewPr>
  <p:slideViewPr>
    <p:cSldViewPr>
      <p:cViewPr varScale="1">
        <p:scale>
          <a:sx n="81" d="100"/>
          <a:sy n="81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69920" cy="48006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90" y="0"/>
            <a:ext cx="3169920" cy="48006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19474"/>
            <a:ext cx="3169920" cy="48006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90" y="9119474"/>
            <a:ext cx="3169920" cy="48006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760DA4E-1680-4C58-AA72-24F6D7C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69920" cy="48006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90" y="0"/>
            <a:ext cx="3169920" cy="48006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39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119474"/>
            <a:ext cx="3169920" cy="48006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90" y="9119474"/>
            <a:ext cx="3169920" cy="48006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2B67B13-16F0-41C5-8FD3-C9F9FA595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Халх</a:t>
            </a:r>
            <a:r>
              <a:rPr lang="mn-MN" baseline="0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Халх</a:t>
            </a:r>
            <a:r>
              <a:rPr lang="mn-MN" baseline="0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2. Сэргээн засварлалтын жишээ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Хувийн дугаар цэгцэрж гэмээнэ бүртгэлийн чанар сайжирна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mn-MN" smtClean="0"/>
              <a:t>Б.АЛТАНСҮХ /Соёлын өвийн төвийн програмист/</a:t>
            </a:r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mn-MN" smtClean="0"/>
              <a:t>Бүртгэн баримтжуулалтын гэрэл зураг (</a:t>
            </a:r>
            <a:r>
              <a:rPr lang="en-US" smtClean="0"/>
              <a:t>Inventory Photograph)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4219-77E5-41E6-86DB-0D7E053B96EA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C1AC-D161-46B1-BEBD-7EB4D4AC9FC4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ACB0-72DF-4BB8-B143-683463945444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8E6-A1C2-42E1-A3CB-1D9B4B109191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F75E-7EC1-4695-BEAB-A146938640B8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8C3C-3C7F-4952-BDDD-84F60D7DF22D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DB63-F83C-4CAD-A5FF-20D01D767FA6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63FA-FF13-4D08-84AB-5A6F76474BA2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A123-D16D-435B-9E59-0511F7DB4CD7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8439-80EC-4925-B682-BF55ACEC4576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F67BF-B542-4775-9D10-635068129B97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07CD2-C66B-4539-8BE0-DE2E823496AA}" type="datetime1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59715-7D7E-402A-A89E-2CD1F1567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ПРОГРАМЫН ЗОРИЛГО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457200"/>
            <a:ext cx="5091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Музейн үзмэр, эд өлгийн зүйлийн ерөнхий бүртгэлийн програм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5240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mn-MN" sz="22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2012-2013 оны тооллогын дүн мэдээг нэгтгэн боловсруулах ажлыг автоматжуулах.</a:t>
            </a:r>
          </a:p>
          <a:p>
            <a:pPr marL="342900" indent="-342900">
              <a:buFont typeface="+mj-lt"/>
              <a:buAutoNum type="arabicPeriod"/>
            </a:pPr>
            <a:endParaRPr lang="mn-MN" sz="22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mn-MN" sz="22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Үзмэрийн хувийн дугаарын давхардлыг хянах.</a:t>
            </a:r>
          </a:p>
          <a:p>
            <a:pPr marL="342900" indent="-342900">
              <a:buFont typeface="+mj-lt"/>
              <a:buAutoNum type="arabicPeriod"/>
            </a:pPr>
            <a:endParaRPr lang="mn-MN" sz="22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mn-MN" sz="22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Улс, аймгийн музейд хадгалагдаж буй музейн үзмэрийн төрөл зүйл, он цагийн нэгдсэн судалгааг гаргах.</a:t>
            </a:r>
          </a:p>
          <a:p>
            <a:pPr marL="342900" indent="-342900">
              <a:buFont typeface="+mj-lt"/>
              <a:buAutoNum type="arabicPeriod"/>
            </a:pPr>
            <a:endParaRPr lang="mn-MN" sz="22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mn-MN" sz="22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Цаашид музейн дотоод үйл ажиллагаанд ашиглагдах суурь мэдээллийн баазыг бий болгох.</a:t>
            </a:r>
            <a:endParaRPr lang="en-US" sz="22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752600"/>
            <a:ext cx="152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дэвтэрт гараар бичсэн мэдээлэл</a:t>
            </a:r>
            <a:endParaRPr lang="en-US" sz="2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ПРОГРАМД ОРОХ МЭДЭЭЛЭЛ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1752600"/>
            <a:ext cx="190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Тооллогын тайлан мэдээнд шаардлагатай бусад асуулгууд</a:t>
            </a:r>
            <a:endParaRPr lang="en-US" sz="2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7400" y="2438400"/>
            <a:ext cx="53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3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+</a:t>
            </a:r>
            <a:endParaRPr 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7400" y="2514600"/>
            <a:ext cx="60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en-US" sz="3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=</a:t>
            </a:r>
            <a:endParaRPr 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00800" y="2133600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20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ПРОГРАМД ОРОХ МЭДЭЭЛЭЛ</a:t>
            </a:r>
            <a:endParaRPr lang="en-US" sz="2000" b="1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7000" y="3657600"/>
            <a:ext cx="2057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Жнь: Ерөнхий бүртгэлээс хасаж устгалд оруулах саналтай эсэх?</a:t>
            </a:r>
          </a:p>
          <a:p>
            <a:pPr indent="-274320"/>
            <a:r>
              <a:rPr lang="mn-MN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Хасах болсон шалтгаан?</a:t>
            </a:r>
            <a:endParaRPr lang="en-US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2514600"/>
            <a:ext cx="53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3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+</a:t>
            </a:r>
            <a:endParaRPr 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24384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Гэрэл</a:t>
            </a:r>
          </a:p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зураг</a:t>
            </a:r>
            <a:endParaRPr lang="en-US" sz="2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ПРОГРАМД ХЭРЭГТЭЙ ЛОГИКООС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pic>
        <p:nvPicPr>
          <p:cNvPr id="1026" name="Picture 2" descr="D:\SUT\documents\toollogo\Toollogo 2012\Toollogyn seminar\SoftwareLesson\condi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399" y="1676400"/>
            <a:ext cx="3136777" cy="4572000"/>
          </a:xfrm>
          <a:prstGeom prst="rect">
            <a:avLst/>
          </a:prstGeom>
          <a:noFill/>
        </p:spPr>
      </p:pic>
      <p:pic>
        <p:nvPicPr>
          <p:cNvPr id="1027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b="95105"/>
          <a:stretch>
            <a:fillRect/>
          </a:stretch>
        </p:blipFill>
        <p:spPr bwMode="auto">
          <a:xfrm>
            <a:off x="3810000" y="1676400"/>
            <a:ext cx="381000" cy="266700"/>
          </a:xfrm>
          <a:prstGeom prst="rect">
            <a:avLst/>
          </a:prstGeom>
          <a:noFill/>
        </p:spPr>
      </p:pic>
      <p:pic>
        <p:nvPicPr>
          <p:cNvPr id="8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t="5594" b="89510"/>
          <a:stretch>
            <a:fillRect/>
          </a:stretch>
        </p:blipFill>
        <p:spPr bwMode="auto">
          <a:xfrm>
            <a:off x="3810000" y="1930400"/>
            <a:ext cx="381000" cy="266696"/>
          </a:xfrm>
          <a:prstGeom prst="rect">
            <a:avLst/>
          </a:prstGeom>
          <a:noFill/>
        </p:spPr>
      </p:pic>
      <p:pic>
        <p:nvPicPr>
          <p:cNvPr id="12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t="55953" b="38452"/>
          <a:stretch>
            <a:fillRect/>
          </a:stretch>
        </p:blipFill>
        <p:spPr bwMode="auto">
          <a:xfrm>
            <a:off x="3810000" y="2197100"/>
            <a:ext cx="381000" cy="304800"/>
          </a:xfrm>
          <a:prstGeom prst="rect">
            <a:avLst/>
          </a:prstGeom>
          <a:noFill/>
        </p:spPr>
      </p:pic>
      <p:pic>
        <p:nvPicPr>
          <p:cNvPr id="13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t="61548" b="32857"/>
          <a:stretch>
            <a:fillRect/>
          </a:stretch>
        </p:blipFill>
        <p:spPr bwMode="auto">
          <a:xfrm>
            <a:off x="3810000" y="2501900"/>
            <a:ext cx="381000" cy="304800"/>
          </a:xfrm>
          <a:prstGeom prst="rect">
            <a:avLst/>
          </a:prstGeom>
          <a:noFill/>
        </p:spPr>
      </p:pic>
      <p:pic>
        <p:nvPicPr>
          <p:cNvPr id="14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t="44764" b="49641"/>
          <a:stretch>
            <a:fillRect/>
          </a:stretch>
        </p:blipFill>
        <p:spPr bwMode="auto">
          <a:xfrm>
            <a:off x="3810000" y="2806700"/>
            <a:ext cx="381000" cy="304800"/>
          </a:xfrm>
          <a:prstGeom prst="rect">
            <a:avLst/>
          </a:prstGeom>
          <a:noFill/>
        </p:spPr>
      </p:pic>
      <p:pic>
        <p:nvPicPr>
          <p:cNvPr id="15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t="50592" b="43813"/>
          <a:stretch>
            <a:fillRect/>
          </a:stretch>
        </p:blipFill>
        <p:spPr bwMode="auto">
          <a:xfrm>
            <a:off x="3810000" y="3111500"/>
            <a:ext cx="381000" cy="304800"/>
          </a:xfrm>
          <a:prstGeom prst="rect">
            <a:avLst/>
          </a:prstGeom>
          <a:noFill/>
        </p:spPr>
      </p:pic>
      <p:pic>
        <p:nvPicPr>
          <p:cNvPr id="16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t="11189" b="83217"/>
          <a:stretch>
            <a:fillRect/>
          </a:stretch>
        </p:blipFill>
        <p:spPr bwMode="auto">
          <a:xfrm>
            <a:off x="3810000" y="4775200"/>
            <a:ext cx="381000" cy="304800"/>
          </a:xfrm>
          <a:prstGeom prst="rect">
            <a:avLst/>
          </a:prstGeom>
          <a:noFill/>
        </p:spPr>
      </p:pic>
      <p:pic>
        <p:nvPicPr>
          <p:cNvPr id="17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t="16782" b="77623"/>
          <a:stretch>
            <a:fillRect/>
          </a:stretch>
        </p:blipFill>
        <p:spPr bwMode="auto">
          <a:xfrm>
            <a:off x="3810000" y="5080000"/>
            <a:ext cx="381000" cy="304800"/>
          </a:xfrm>
          <a:prstGeom prst="rect">
            <a:avLst/>
          </a:prstGeom>
          <a:noFill/>
        </p:spPr>
      </p:pic>
      <p:pic>
        <p:nvPicPr>
          <p:cNvPr id="18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t="22376" b="72030"/>
          <a:stretch>
            <a:fillRect/>
          </a:stretch>
        </p:blipFill>
        <p:spPr bwMode="auto">
          <a:xfrm>
            <a:off x="3810000" y="4165600"/>
            <a:ext cx="381000" cy="304800"/>
          </a:xfrm>
          <a:prstGeom prst="rect">
            <a:avLst/>
          </a:prstGeom>
          <a:noFill/>
        </p:spPr>
      </p:pic>
      <p:pic>
        <p:nvPicPr>
          <p:cNvPr id="19" name="Picture 3" descr="D:\SUT\documents\toollogo\Toollogo 2012\Toollogyn seminar\SoftwareLesson\commans.jpg"/>
          <p:cNvPicPr>
            <a:picLocks noChangeAspect="1" noChangeArrowheads="1"/>
          </p:cNvPicPr>
          <p:nvPr/>
        </p:nvPicPr>
        <p:blipFill>
          <a:blip r:embed="rId4" cstate="print"/>
          <a:srcRect t="27969" b="66437"/>
          <a:stretch>
            <a:fillRect/>
          </a:stretch>
        </p:blipFill>
        <p:spPr bwMode="auto">
          <a:xfrm>
            <a:off x="3810000" y="4470400"/>
            <a:ext cx="381000" cy="30480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4419600" y="1667500"/>
            <a:ext cx="4114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17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Хувийн дугаар </a:t>
            </a:r>
            <a:r>
              <a:rPr lang="en-US" sz="17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= 51.26</a:t>
            </a:r>
            <a:endParaRPr lang="mn-MN" sz="17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17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Сан хөмрөгийн төрөл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≠</a:t>
            </a:r>
            <a:r>
              <a:rPr lang="mn-MN" sz="1700" dirty="0" smtClean="0">
                <a:latin typeface="Arial" pitchFamily="34" charset="0"/>
                <a:cs typeface="Arial" pitchFamily="34" charset="0"/>
              </a:rPr>
              <a:t> Үндсэн</a:t>
            </a:r>
            <a:endParaRPr lang="mn-MN" sz="17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17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Үзмэрийн нэр Халх-аар эхэлсэн</a:t>
            </a:r>
          </a:p>
          <a:p>
            <a:pPr indent="-274320"/>
            <a:r>
              <a:rPr lang="mn-MN" sz="17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Үзмэрийн нэр Дээл-ээр төгссөн</a:t>
            </a:r>
            <a:endParaRPr lang="mn-MN" sz="17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17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Материал талбар Төмөр-ийг агуулсан</a:t>
            </a:r>
          </a:p>
          <a:p>
            <a:pPr indent="-274320"/>
            <a:r>
              <a:rPr lang="mn-MN" sz="17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Хувийн дугаар </a:t>
            </a:r>
            <a:r>
              <a:rPr lang="en-US" sz="17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(.) </a:t>
            </a:r>
            <a:r>
              <a:rPr lang="mn-MN" sz="17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цэг агуулаагүй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19600" y="3733800"/>
            <a:ext cx="4419600" cy="2023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програмд 15 дэсийн үзмэрийн бүртгэл оруулсан байгаа гэж төсөөлье.</a:t>
            </a:r>
            <a:r>
              <a:rPr lang="en-US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/1,2,3,4,5,6,7,8,9,10,11,12,13,14,15/</a:t>
            </a:r>
            <a:endParaRPr lang="mn-MN" sz="155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Дэсийн дугаар </a:t>
            </a:r>
            <a:r>
              <a:rPr lang="en-US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&lt; 5</a:t>
            </a:r>
          </a:p>
          <a:p>
            <a:pPr indent="-274320"/>
            <a:r>
              <a:rPr lang="mn-MN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≤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 5</a:t>
            </a:r>
          </a:p>
          <a:p>
            <a:pPr indent="-274320"/>
            <a:r>
              <a:rPr lang="mn-MN" sz="1600" dirty="0" smtClean="0">
                <a:latin typeface="Arial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&gt; 5</a:t>
            </a:r>
          </a:p>
          <a:p>
            <a:pPr indent="-274320"/>
            <a:r>
              <a:rPr lang="mn-MN" sz="1600" dirty="0" smtClean="0">
                <a:latin typeface="Arial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≥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 5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indent="-274320"/>
            <a:endParaRPr lang="mn-MN" sz="155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77000" y="4437185"/>
            <a:ext cx="2667000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en-US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1,2,3,4</a:t>
            </a:r>
          </a:p>
          <a:p>
            <a:pPr indent="-274320"/>
            <a:r>
              <a:rPr lang="en-US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1,2,3,4,5</a:t>
            </a:r>
          </a:p>
          <a:p>
            <a:pPr indent="-274320"/>
            <a:r>
              <a:rPr lang="en-US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6,7,8,9,10,11,12,13,14,15</a:t>
            </a:r>
          </a:p>
          <a:p>
            <a:pPr indent="-274320"/>
            <a:r>
              <a:rPr lang="en-US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5,6,7,8,9,10,11,12,13,14,15</a:t>
            </a:r>
            <a:endParaRPr lang="en-US" sz="155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en-US" sz="155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endParaRPr lang="mn-MN" sz="155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ПРОГРАМД ХЭРЭГТЭЙ ЛОГИКООС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" y="1905001"/>
            <a:ext cx="7924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програмд 15 дэсийн үзмэрийн бүртгэл оруулсан байгаа гэж төсөөлье.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/1,2,3,4,5,6,7,8,9,10,11,12,13,14,15/</a:t>
            </a:r>
            <a:endParaRPr lang="mn-MN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endParaRPr lang="mn-MN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&lt; 5</a:t>
            </a:r>
          </a:p>
          <a:p>
            <a:pPr indent="-274320"/>
            <a:r>
              <a:rPr lang="mn-MN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≤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 5</a:t>
            </a:r>
          </a:p>
          <a:p>
            <a:pPr indent="-274320"/>
            <a:r>
              <a:rPr lang="mn-MN" sz="1600" dirty="0" smtClean="0">
                <a:latin typeface="Arial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&gt; 5</a:t>
            </a:r>
          </a:p>
          <a:p>
            <a:pPr indent="-274320"/>
            <a:r>
              <a:rPr lang="mn-MN" sz="1600" dirty="0" smtClean="0">
                <a:latin typeface="Arial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≥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 5 </a:t>
            </a:r>
          </a:p>
          <a:p>
            <a:pPr indent="-274320"/>
            <a:endParaRPr lang="mn-MN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&lt;3 </a:t>
            </a:r>
            <a:r>
              <a:rPr lang="mn-MN" sz="16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БА</a:t>
            </a:r>
            <a:r>
              <a:rPr lang="mn-MN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Дэсийн дугаар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≥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 11</a:t>
            </a:r>
          </a:p>
          <a:p>
            <a:pPr indent="-274320"/>
            <a:r>
              <a:rPr lang="mn-MN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Хайлтын үр дүн: ХООСОН</a:t>
            </a:r>
          </a:p>
          <a:p>
            <a:pPr indent="-274320"/>
            <a:endParaRPr lang="mn-MN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&lt;3 </a:t>
            </a:r>
            <a:r>
              <a:rPr lang="mn-MN" sz="16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ЭСВЭЛ</a:t>
            </a:r>
            <a:r>
              <a:rPr lang="mn-MN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mn-MN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Дэсийн дугаар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≥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n-MN" sz="1600" dirty="0" smtClean="0">
                <a:latin typeface="Arial" pitchFamily="34" charset="0"/>
                <a:cs typeface="Arial" pitchFamily="34" charset="0"/>
              </a:rPr>
              <a:t>11</a:t>
            </a:r>
          </a:p>
          <a:p>
            <a:pPr indent="-274320"/>
            <a:r>
              <a:rPr lang="mn-MN" sz="1600" dirty="0" smtClean="0">
                <a:latin typeface="Arial" pitchFamily="34" charset="0"/>
                <a:cs typeface="Arial" pitchFamily="34" charset="0"/>
              </a:rPr>
              <a:t>Хайлтын үр дүн: 1,2,11,12,13,14,15</a:t>
            </a:r>
            <a:endParaRPr lang="mn-MN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800" y="2618819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1,2,3,4</a:t>
            </a:r>
          </a:p>
          <a:p>
            <a:pPr indent="-274320"/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1,2,3,4,5</a:t>
            </a:r>
          </a:p>
          <a:p>
            <a:pPr indent="-274320"/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6,7,8,9,10,11,12,13,14,15</a:t>
            </a:r>
          </a:p>
          <a:p>
            <a:pPr indent="-274320"/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5,6,7,8,9,10,11,12,13,14,15</a:t>
            </a:r>
            <a:r>
              <a:rPr lang="en-US" sz="1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endParaRPr lang="mn-MN" sz="1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3400" y="15240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mn-MN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БА, ЭСВЭЛ холбоос</a:t>
            </a:r>
            <a:endParaRPr lang="mn-MN" b="1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ПРОГРАМЫН ЗОРИЛГО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1524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mn-MN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2012-2013 оны тооллогын дүн мэдээг нэгтгэн боловсруулах ажлыг автоматжуулах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pic>
        <p:nvPicPr>
          <p:cNvPr id="1027" name="Picture 3" descr="D:\SUT\documents\toollogo\Toollogo 2012\Toollogyn seminar\SoftwareLesson\maygtuu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209800"/>
            <a:ext cx="5489410" cy="4038600"/>
          </a:xfrm>
          <a:prstGeom prst="rect">
            <a:avLst/>
          </a:prstGeom>
          <a:noFill/>
        </p:spPr>
      </p:pic>
      <p:cxnSp>
        <p:nvCxnSpPr>
          <p:cNvPr id="12" name="Straight Connector 11"/>
          <p:cNvCxnSpPr/>
          <p:nvPr/>
        </p:nvCxnSpPr>
        <p:spPr>
          <a:xfrm>
            <a:off x="1447800" y="4724400"/>
            <a:ext cx="495300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ПРОГРАМЫН ЗОРИЛГО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15240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mn-MN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Үзмэрийн хувийн дугаарын давхардлыг хянах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981200"/>
            <a:ext cx="7924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22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Програмын тусламжтайгаар хувийн дугаарын давхардыг хянаж, улмаар дугаар давхардсан үзмэрт шинэ хувийн дугаар өгөх замаар үзмэрийн хувийн дугаарын давхардлыг арилгана.</a:t>
            </a:r>
          </a:p>
          <a:p>
            <a:endParaRPr lang="mn-MN" sz="22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mn-MN" sz="22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Замбараагүй өгөгдсөн хувийн дугаарыг цэгцлэх ажлын нэг чухал хэсэг юм.</a:t>
            </a:r>
          </a:p>
          <a:p>
            <a:endParaRPr lang="mn-MN" sz="22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endParaRPr lang="en-US" sz="22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ПРОГРАМЫН ЗОРИЛГО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1524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mn-MN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Улс, аймгийн музейд хадгалагдаж буй музейн үзмэрийн төрөл зүйл, он цагийн нэгдсэн судалгааг гаргах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209800"/>
            <a:ext cx="7924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22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Энэхүү судалгаанд үндэслэж тухайн музей цаашлаад улсын хэмжээнд буй үзмэрийн үзмэр цуглуулгын бодлогод анализ, үнэлэлт дүгнэлт хийх боломжтой болно. </a:t>
            </a:r>
            <a:endParaRPr lang="en-US" sz="22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endParaRPr lang="en-US" sz="22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mn-MN" sz="22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Жишээ нь: Улсын хэмжээнд буй нийт музейн үзмэрийн 25%-ийг гэрэл зураг болон баримт бичгийн дурсгал эзлэж байна...</a:t>
            </a:r>
            <a:endParaRPr lang="en-US" sz="22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ПРОГРАМЫН ЗОРИЛГО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1524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mn-MN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Цаашид музейн дотоод үйл ажиллагаанд ашиглагдах суурь мэдээллийн баазыг бий болгох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209800"/>
            <a:ext cx="7924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74320">
              <a:buFont typeface="Wingdings" pitchFamily="2" charset="2"/>
              <a:buChar char="§"/>
            </a:pPr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мэдээлэл цахим хэлбэрт шилжсэнээр эрэлт хайлтын систем боловсронгуй болно.</a:t>
            </a:r>
          </a:p>
          <a:p>
            <a:pPr marL="365760" indent="-274320">
              <a:buFont typeface="Wingdings" pitchFamily="2" charset="2"/>
              <a:buChar char="§"/>
            </a:pPr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65760" indent="-274320">
              <a:buFont typeface="Wingdings" pitchFamily="2" charset="2"/>
              <a:buChar char="§"/>
            </a:pPr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Музей дээр хөтлөгдөх бүртгэлийн тогтолцоог цахим хэлбэрт шилжүүлэх ажлын үндэс суурь тавигдана.</a:t>
            </a:r>
          </a:p>
          <a:p>
            <a:pPr marL="365760" indent="-274320">
              <a:buFont typeface="Wingdings" pitchFamily="2" charset="2"/>
              <a:buChar char="§"/>
            </a:pPr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65760" lvl="0" indent="-274320">
              <a:buFont typeface="Wingdings" pitchFamily="2" charset="2"/>
              <a:buChar char="§"/>
            </a:pPr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mn-MN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Музейн үзмэрийн нэрийг цэгцлэх ажлын үндэс суурь, мэдээллийн баазыг бий болно.</a:t>
            </a:r>
          </a:p>
          <a:p>
            <a:pPr marL="365760" indent="-274320">
              <a:buFont typeface="Wingdings" pitchFamily="2" charset="2"/>
              <a:buChar char="§"/>
            </a:pPr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65760" indent="-274320"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 АЖИЛЛАХ ЗАРЧИМ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5240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дэвтэрт бичигдсэн мэдээлэл үг үсэг, утгын зөрүүгүйгээр програмд шивилт хийгдэх зарчмыг баримтална.</a:t>
            </a:r>
          </a:p>
          <a:p>
            <a:pPr indent="-274320"/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Шивэлт хийгдсэн мэдээллийг хэвлэн гаргаж тооллогын комиссын гишүүд гарын үсэг зурж, мэргэжлийн хяналтын улсын байцаагч тамга дарж баталгаажуулна. /Ерөнхий бүртгэлийн дэвтрийг гараар хөтлөн баталгаажуулдагтай адил/</a:t>
            </a:r>
          </a:p>
          <a:p>
            <a:pPr indent="-274320"/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Хэвлэн гаргаж бичилтийг баталгаажуулсан мэдээллийг програмд мөн баталгаажуулан цоожлох бөгөөд үүнийг тусгай командыг ашиглан хийнэ. </a:t>
            </a:r>
            <a:endParaRPr lang="en-US" sz="2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:\SUT\documents\toollogo\Toollogo 2012\Toollogyn seminar\SoftwareLesson\YrunkhiiBurtgeliinDev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895600"/>
            <a:ext cx="1637536" cy="1143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ПРОГРАМД ШИВЭЛТ ХИЙХ, БАТАЛГААЖУУЛАХ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pic>
        <p:nvPicPr>
          <p:cNvPr id="1026" name="Picture 2" descr="D:\SUT\documents\toollogo\Toollogo 2012\Toollogyn seminar\SoftwareLesson\Salbar_Comis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648200"/>
            <a:ext cx="1905000" cy="1295724"/>
          </a:xfrm>
          <a:prstGeom prst="rect">
            <a:avLst/>
          </a:prstGeom>
          <a:noFill/>
        </p:spPr>
      </p:pic>
      <p:pic>
        <p:nvPicPr>
          <p:cNvPr id="1028" name="Picture 4" descr="D:\SUT\documents\toollogo\Toollogo 2012\Toollogyn seminar\SoftwareLesson\handWritin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3733800"/>
            <a:ext cx="990600" cy="676401"/>
          </a:xfrm>
          <a:prstGeom prst="rect">
            <a:avLst/>
          </a:prstGeom>
          <a:noFill/>
        </p:spPr>
      </p:pic>
      <p:pic>
        <p:nvPicPr>
          <p:cNvPr id="1031" name="Picture 7" descr="D:\SUT\documents\toollogo\Toollogo 2012\Toollogyn seminar\SoftwareLesson\bmsanch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2400" y="3657600"/>
            <a:ext cx="1219200" cy="2459979"/>
          </a:xfrm>
          <a:prstGeom prst="rect">
            <a:avLst/>
          </a:prstGeom>
          <a:noFill/>
        </p:spPr>
      </p:pic>
      <p:pic>
        <p:nvPicPr>
          <p:cNvPr id="1032" name="Picture 8" descr="D:\SUT\documents\toollogo\Toollogo 2012\Toollogyn seminar\SoftwareLesson\pc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86798" y="2971801"/>
            <a:ext cx="1901313" cy="1295400"/>
          </a:xfrm>
          <a:prstGeom prst="rect">
            <a:avLst/>
          </a:prstGeom>
          <a:noFill/>
        </p:spPr>
      </p:pic>
      <p:pic>
        <p:nvPicPr>
          <p:cNvPr id="1033" name="Picture 9" descr="D:\SUT\documents\toollogo\Toollogo 2012\Toollogyn seminar\SoftwareLesson\keyboar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96319" y="3513843"/>
            <a:ext cx="1427946" cy="825991"/>
          </a:xfrm>
          <a:prstGeom prst="rect">
            <a:avLst/>
          </a:prstGeom>
          <a:noFill/>
        </p:spPr>
      </p:pic>
      <p:pic>
        <p:nvPicPr>
          <p:cNvPr id="1034" name="Picture 10" descr="D:\SUT\documents\toollogo\Toollogo 2012\Toollogyn seminar\SoftwareLesson\maygt1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19400" y="1524000"/>
            <a:ext cx="2818914" cy="958850"/>
          </a:xfrm>
          <a:prstGeom prst="rect">
            <a:avLst/>
          </a:prstGeom>
          <a:noFill/>
        </p:spPr>
      </p:pic>
      <p:pic>
        <p:nvPicPr>
          <p:cNvPr id="1035" name="Picture 11" descr="D:\SUT\documents\toollogo\Toollogo 2012\Toollogyn seminar\SoftwareLesson\prin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81800" y="1143000"/>
            <a:ext cx="1672966" cy="13716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57200" y="6019800"/>
            <a:ext cx="181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Салбар комисс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05000" y="5410200"/>
            <a:ext cx="5943600" cy="22860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96200" y="6019800"/>
            <a:ext cx="10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dirty="0" smtClean="0">
                <a:latin typeface="Arial" pitchFamily="34" charset="0"/>
                <a:cs typeface="Arial" pitchFamily="34" charset="0"/>
              </a:rPr>
              <a:t>БМСанч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2157046" y="3458308"/>
            <a:ext cx="5183554" cy="1555261"/>
          </a:xfrm>
          <a:custGeom>
            <a:avLst/>
            <a:gdLst>
              <a:gd name="connsiteX0" fmla="*/ 0 w 5183554"/>
              <a:gd name="connsiteY0" fmla="*/ 0 h 1555261"/>
              <a:gd name="connsiteX1" fmla="*/ 973016 w 5183554"/>
              <a:gd name="connsiteY1" fmla="*/ 328246 h 1555261"/>
              <a:gd name="connsiteX2" fmla="*/ 2344616 w 5183554"/>
              <a:gd name="connsiteY2" fmla="*/ 1324707 h 1555261"/>
              <a:gd name="connsiteX3" fmla="*/ 4712677 w 5183554"/>
              <a:gd name="connsiteY3" fmla="*/ 1465384 h 1555261"/>
              <a:gd name="connsiteX4" fmla="*/ 5169877 w 5183554"/>
              <a:gd name="connsiteY4" fmla="*/ 785446 h 155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3554" h="1555261">
                <a:moveTo>
                  <a:pt x="0" y="0"/>
                </a:moveTo>
                <a:cubicBezTo>
                  <a:pt x="291123" y="53731"/>
                  <a:pt x="582247" y="107462"/>
                  <a:pt x="973016" y="328246"/>
                </a:cubicBezTo>
                <a:cubicBezTo>
                  <a:pt x="1363785" y="549030"/>
                  <a:pt x="1721339" y="1135184"/>
                  <a:pt x="2344616" y="1324707"/>
                </a:cubicBezTo>
                <a:cubicBezTo>
                  <a:pt x="2967893" y="1514230"/>
                  <a:pt x="4241800" y="1555261"/>
                  <a:pt x="4712677" y="1465384"/>
                </a:cubicBezTo>
                <a:cubicBezTo>
                  <a:pt x="5183554" y="1375507"/>
                  <a:pt x="5113216" y="928077"/>
                  <a:pt x="5169877" y="78544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032" idx="0"/>
            <a:endCxn id="1035" idx="2"/>
          </p:cNvCxnSpPr>
          <p:nvPr/>
        </p:nvCxnSpPr>
        <p:spPr>
          <a:xfrm flipV="1">
            <a:off x="5537455" y="2514600"/>
            <a:ext cx="2080828" cy="457201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35" idx="1"/>
            <a:endCxn id="1034" idx="3"/>
          </p:cNvCxnSpPr>
          <p:nvPr/>
        </p:nvCxnSpPr>
        <p:spPr>
          <a:xfrm flipH="1">
            <a:off x="5638314" y="1828800"/>
            <a:ext cx="1143486" cy="174625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4" descr="D:\SUT\documents\toollogo\Toollogo 2012\Toollogyn seminar\SoftwareLesson\handWritin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1981200"/>
            <a:ext cx="990600" cy="676401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flipV="1">
            <a:off x="2209800" y="2667000"/>
            <a:ext cx="1524000" cy="2438403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032" idx="1"/>
          </p:cNvCxnSpPr>
          <p:nvPr/>
        </p:nvCxnSpPr>
        <p:spPr>
          <a:xfrm>
            <a:off x="3810000" y="2667002"/>
            <a:ext cx="776798" cy="952499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2986840">
            <a:off x="3339634" y="3468114"/>
            <a:ext cx="1897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dirty="0" smtClean="0">
                <a:latin typeface="Arial" pitchFamily="34" charset="0"/>
                <a:cs typeface="Arial" pitchFamily="34" charset="0"/>
              </a:rPr>
              <a:t>Баталгаажуулж </a:t>
            </a:r>
          </a:p>
          <a:p>
            <a:r>
              <a:rPr lang="mn-MN" dirty="0" smtClean="0">
                <a:latin typeface="Arial" pitchFamily="34" charset="0"/>
                <a:cs typeface="Arial" pitchFamily="34" charset="0"/>
              </a:rPr>
              <a:t>түгжих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1" grpId="0" animBg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НУУЦЛАЛЫН АСУУДАЛ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524000"/>
            <a:ext cx="792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програмд шивэлт хийх БМСанч өөрийн нэр, нууц үгээр нэвтрэн орно.</a:t>
            </a:r>
          </a:p>
          <a:p>
            <a:pPr indent="-274320"/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дэвтэрт бичигдсэн мэдээлэл үг үсэг, утгын зөрүүгүйгээр програмд шивилт хийгдэх зарчмыг баримтална.</a:t>
            </a:r>
          </a:p>
          <a:p>
            <a:pPr indent="-274320"/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Шивэлт хийгдсэн мэдээллийг хэвлэн гаргаж тооллогын комиссын гишүүд гарын үсэг зурж, мэргэжлийн хяналтын улсын байцаагч тамга дарж баталгаажуулна. /Ерөнхий бүртгэлийн дэвтрийг гараар хөтлөн баталгаажуулдагтай адил/</a:t>
            </a:r>
          </a:p>
          <a:p>
            <a:pPr indent="-274320"/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Хэвлэн гаргаж бичилтийг баталгаажуулсан мэдээллийг програмд мөн баталгаажуулан цоожлох бөгөөд үүнийг тусгай командыг ашиглан хийнэ. </a:t>
            </a:r>
            <a:endParaRPr lang="en-US" sz="2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1078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 smtClean="0">
                <a:solidFill>
                  <a:srgbClr val="00B0F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ПРОГРАМ АЖИЛЛАХ ЗАРЧИМ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9715-7D7E-402A-A89E-2CD1F156710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57200"/>
            <a:ext cx="4904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Бүртгэн баримтжуулалтын гэрэл зураг 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(Inventory Photograph)</a:t>
            </a:r>
            <a:endParaRPr lang="en-US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5240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Ерөнхий бүртгэлийн дэвтэрт бичигдсэн мэдээлэл үг үсэг, утгын зөрүүгүйгээр програмд шивилт хийгдэх зарчмыг баримтална.</a:t>
            </a:r>
          </a:p>
          <a:p>
            <a:pPr indent="-274320"/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Шивэлт хийгдсэн мэдээллийг хэвлэн гаргаж тооллогын комиссын гишүүд гарын үсэг зурж, мэргэжлийн хяналтын улсын байцаагч тамга дарж баталгаажуулна. /Ерөнхий бүртгэлийн дэвтрийг гараар хөтлөн баталгаажуулдагтай адил/</a:t>
            </a:r>
          </a:p>
          <a:p>
            <a:pPr indent="-274320"/>
            <a:endParaRPr lang="mn-MN" sz="20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indent="-274320"/>
            <a:r>
              <a:rPr lang="mn-MN" sz="2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Хэвлэн гаргаж бичилтийг баталгаажуулсан мэдээллийг програмд мөн баталгаажуулан цоожлох бөгөөд үүнийг тусгай командыг ашиглан хийнэ. </a:t>
            </a:r>
            <a:endParaRPr lang="en-US" sz="2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3633</TotalTime>
  <Words>889</Words>
  <Application>Microsoft Office PowerPoint</Application>
  <PresentationFormat>On-screen Show (4:3)</PresentationFormat>
  <Paragraphs>148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microCity</dc:creator>
  <cp:lastModifiedBy>ASUS</cp:lastModifiedBy>
  <cp:revision>398</cp:revision>
  <dcterms:created xsi:type="dcterms:W3CDTF">2011-06-28T06:04:28Z</dcterms:created>
  <dcterms:modified xsi:type="dcterms:W3CDTF">2012-08-07T13:26:10Z</dcterms:modified>
</cp:coreProperties>
</file>